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33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yanth BS" userId="25d5bf92d26d878c" providerId="LiveId" clId="{690A5AB0-F50C-450A-A804-70452F5B2D86}"/>
    <pc:docChg chg="custSel modSld">
      <pc:chgData name="Jayanth BS" userId="25d5bf92d26d878c" providerId="LiveId" clId="{690A5AB0-F50C-450A-A804-70452F5B2D86}" dt="2023-10-05T05:57:30.169" v="38" actId="478"/>
      <pc:docMkLst>
        <pc:docMk/>
      </pc:docMkLst>
      <pc:sldChg chg="delSp modSp mod">
        <pc:chgData name="Jayanth BS" userId="25d5bf92d26d878c" providerId="LiveId" clId="{690A5AB0-F50C-450A-A804-70452F5B2D86}" dt="2023-10-05T05:57:20.513" v="32" actId="478"/>
        <pc:sldMkLst>
          <pc:docMk/>
          <pc:sldMk cId="0" sldId="256"/>
        </pc:sldMkLst>
        <pc:spChg chg="del">
          <ac:chgData name="Jayanth BS" userId="25d5bf92d26d878c" providerId="LiveId" clId="{690A5AB0-F50C-450A-A804-70452F5B2D86}" dt="2023-10-05T05:56:49.346" v="0" actId="478"/>
          <ac:spMkLst>
            <pc:docMk/>
            <pc:sldMk cId="0" sldId="256"/>
            <ac:spMk id="6" creationId="{00000000-0000-0000-0000-000000000000}"/>
          </ac:spMkLst>
        </pc:spChg>
        <pc:spChg chg="mod">
          <ac:chgData name="Jayanth BS" userId="25d5bf92d26d878c" providerId="LiveId" clId="{690A5AB0-F50C-450A-A804-70452F5B2D86}" dt="2023-10-05T05:57:11.664" v="31" actId="20577"/>
          <ac:spMkLst>
            <pc:docMk/>
            <pc:sldMk cId="0" sldId="256"/>
            <ac:spMk id="8" creationId="{00000000-0000-0000-0000-000000000000}"/>
          </ac:spMkLst>
        </pc:spChg>
        <pc:picChg chg="del">
          <ac:chgData name="Jayanth BS" userId="25d5bf92d26d878c" providerId="LiveId" clId="{690A5AB0-F50C-450A-A804-70452F5B2D86}" dt="2023-10-05T05:57:20.513" v="32" actId="478"/>
          <ac:picMkLst>
            <pc:docMk/>
            <pc:sldMk cId="0" sldId="256"/>
            <ac:picMk id="10" creationId="{00000000-0000-0000-0000-000000000000}"/>
          </ac:picMkLst>
        </pc:picChg>
      </pc:sldChg>
      <pc:sldChg chg="delSp mod">
        <pc:chgData name="Jayanth BS" userId="25d5bf92d26d878c" providerId="LiveId" clId="{690A5AB0-F50C-450A-A804-70452F5B2D86}" dt="2023-10-05T05:57:22.861" v="33" actId="478"/>
        <pc:sldMkLst>
          <pc:docMk/>
          <pc:sldMk cId="0" sldId="257"/>
        </pc:sldMkLst>
        <pc:picChg chg="del">
          <ac:chgData name="Jayanth BS" userId="25d5bf92d26d878c" providerId="LiveId" clId="{690A5AB0-F50C-450A-A804-70452F5B2D86}" dt="2023-10-05T05:57:22.861" v="33" actId="478"/>
          <ac:picMkLst>
            <pc:docMk/>
            <pc:sldMk cId="0" sldId="257"/>
            <ac:picMk id="14" creationId="{00000000-0000-0000-0000-000000000000}"/>
          </ac:picMkLst>
        </pc:picChg>
      </pc:sldChg>
      <pc:sldChg chg="delSp mod">
        <pc:chgData name="Jayanth BS" userId="25d5bf92d26d878c" providerId="LiveId" clId="{690A5AB0-F50C-450A-A804-70452F5B2D86}" dt="2023-10-05T05:57:24.158" v="34" actId="478"/>
        <pc:sldMkLst>
          <pc:docMk/>
          <pc:sldMk cId="0" sldId="258"/>
        </pc:sldMkLst>
        <pc:picChg chg="del">
          <ac:chgData name="Jayanth BS" userId="25d5bf92d26d878c" providerId="LiveId" clId="{690A5AB0-F50C-450A-A804-70452F5B2D86}" dt="2023-10-05T05:57:24.158" v="34" actId="478"/>
          <ac:picMkLst>
            <pc:docMk/>
            <pc:sldMk cId="0" sldId="258"/>
            <ac:picMk id="16" creationId="{00000000-0000-0000-0000-000000000000}"/>
          </ac:picMkLst>
        </pc:picChg>
      </pc:sldChg>
      <pc:sldChg chg="delSp mod">
        <pc:chgData name="Jayanth BS" userId="25d5bf92d26d878c" providerId="LiveId" clId="{690A5AB0-F50C-450A-A804-70452F5B2D86}" dt="2023-10-05T05:57:25.661" v="35" actId="478"/>
        <pc:sldMkLst>
          <pc:docMk/>
          <pc:sldMk cId="0" sldId="259"/>
        </pc:sldMkLst>
        <pc:picChg chg="del">
          <ac:chgData name="Jayanth BS" userId="25d5bf92d26d878c" providerId="LiveId" clId="{690A5AB0-F50C-450A-A804-70452F5B2D86}" dt="2023-10-05T05:57:25.661" v="35" actId="478"/>
          <ac:picMkLst>
            <pc:docMk/>
            <pc:sldMk cId="0" sldId="259"/>
            <ac:picMk id="11" creationId="{00000000-0000-0000-0000-000000000000}"/>
          </ac:picMkLst>
        </pc:picChg>
      </pc:sldChg>
      <pc:sldChg chg="delSp mod">
        <pc:chgData name="Jayanth BS" userId="25d5bf92d26d878c" providerId="LiveId" clId="{690A5AB0-F50C-450A-A804-70452F5B2D86}" dt="2023-10-05T05:57:27.074" v="36" actId="478"/>
        <pc:sldMkLst>
          <pc:docMk/>
          <pc:sldMk cId="0" sldId="260"/>
        </pc:sldMkLst>
        <pc:picChg chg="del">
          <ac:chgData name="Jayanth BS" userId="25d5bf92d26d878c" providerId="LiveId" clId="{690A5AB0-F50C-450A-A804-70452F5B2D86}" dt="2023-10-05T05:57:27.074" v="36" actId="478"/>
          <ac:picMkLst>
            <pc:docMk/>
            <pc:sldMk cId="0" sldId="260"/>
            <ac:picMk id="14" creationId="{00000000-0000-0000-0000-000000000000}"/>
          </ac:picMkLst>
        </pc:picChg>
      </pc:sldChg>
      <pc:sldChg chg="delSp mod">
        <pc:chgData name="Jayanth BS" userId="25d5bf92d26d878c" providerId="LiveId" clId="{690A5AB0-F50C-450A-A804-70452F5B2D86}" dt="2023-10-05T05:57:28.465" v="37" actId="478"/>
        <pc:sldMkLst>
          <pc:docMk/>
          <pc:sldMk cId="0" sldId="261"/>
        </pc:sldMkLst>
        <pc:picChg chg="del">
          <ac:chgData name="Jayanth BS" userId="25d5bf92d26d878c" providerId="LiveId" clId="{690A5AB0-F50C-450A-A804-70452F5B2D86}" dt="2023-10-05T05:57:28.465" v="37" actId="478"/>
          <ac:picMkLst>
            <pc:docMk/>
            <pc:sldMk cId="0" sldId="261"/>
            <ac:picMk id="18" creationId="{00000000-0000-0000-0000-000000000000}"/>
          </ac:picMkLst>
        </pc:picChg>
      </pc:sldChg>
      <pc:sldChg chg="delSp mod">
        <pc:chgData name="Jayanth BS" userId="25d5bf92d26d878c" providerId="LiveId" clId="{690A5AB0-F50C-450A-A804-70452F5B2D86}" dt="2023-10-05T05:57:30.169" v="38" actId="478"/>
        <pc:sldMkLst>
          <pc:docMk/>
          <pc:sldMk cId="0" sldId="262"/>
        </pc:sldMkLst>
        <pc:picChg chg="del">
          <ac:chgData name="Jayanth BS" userId="25d5bf92d26d878c" providerId="LiveId" clId="{690A5AB0-F50C-450A-A804-70452F5B2D86}" dt="2023-10-05T05:57:30.169" v="38" actId="478"/>
          <ac:picMkLst>
            <pc:docMk/>
            <pc:sldMk cId="0" sldId="262"/>
            <ac:picMk id="9" creationId="{00000000-0000-0000-0000-000000000000}"/>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63326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txBody>
          <a:bodyPr/>
          <a:lstStyle/>
          <a:p>
            <a:endParaRPr lang="en-IN"/>
          </a:p>
        </p:txBody>
      </p:sp>
      <p:sp>
        <p:nvSpPr>
          <p:cNvPr id="4" name="Text 1"/>
          <p:cNvSpPr/>
          <p:nvPr/>
        </p:nvSpPr>
        <p:spPr>
          <a:xfrm>
            <a:off x="833199" y="2501384"/>
            <a:ext cx="5332690" cy="833199"/>
          </a:xfrm>
          <a:prstGeom prst="rect">
            <a:avLst/>
          </a:prstGeom>
          <a:noFill/>
          <a:ln/>
        </p:spPr>
        <p:txBody>
          <a:bodyPr wrap="none" rtlCol="0" anchor="t"/>
          <a:lstStyle/>
          <a:p>
            <a:pPr marL="0" indent="0">
              <a:lnSpc>
                <a:spcPts val="6561"/>
              </a:lnSpc>
              <a:buNone/>
            </a:pPr>
            <a:r>
              <a:rPr lang="en-US" sz="5249" dirty="0">
                <a:solidFill>
                  <a:srgbClr val="1F1E1E"/>
                </a:solidFill>
                <a:latin typeface="Red Hat Text" pitchFamily="34" charset="0"/>
                <a:ea typeface="Red Hat Text" pitchFamily="34" charset="-122"/>
                <a:cs typeface="Red Hat Text" pitchFamily="34" charset="-120"/>
              </a:rPr>
              <a:t>OOPs in Java</a:t>
            </a:r>
            <a:endParaRPr lang="en-US" sz="5249" dirty="0"/>
          </a:p>
        </p:txBody>
      </p:sp>
      <p:sp>
        <p:nvSpPr>
          <p:cNvPr id="5" name="Text 2"/>
          <p:cNvSpPr/>
          <p:nvPr/>
        </p:nvSpPr>
        <p:spPr>
          <a:xfrm>
            <a:off x="833199" y="3667839"/>
            <a:ext cx="7477601" cy="1421606"/>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Object-Oriented Programming (OOP) is a key programming concept in creating powerful and organized Java applications. In this presentation, we will explore the fundamental principles of OOP and the benefits of using OOP in Java.</a:t>
            </a:r>
            <a:endParaRPr lang="en-US" sz="1750" dirty="0"/>
          </a:p>
        </p:txBody>
      </p:sp>
      <p:sp>
        <p:nvSpPr>
          <p:cNvPr id="7" name="Text 4"/>
          <p:cNvSpPr/>
          <p:nvPr/>
        </p:nvSpPr>
        <p:spPr>
          <a:xfrm>
            <a:off x="927021" y="5350907"/>
            <a:ext cx="167640" cy="365760"/>
          </a:xfrm>
          <a:prstGeom prst="rect">
            <a:avLst/>
          </a:prstGeom>
          <a:noFill/>
          <a:ln/>
        </p:spPr>
        <p:txBody>
          <a:bodyPr wrap="none" rtlCol="0" anchor="t"/>
          <a:lstStyle/>
          <a:p>
            <a:pPr marL="0" indent="0" algn="ctr">
              <a:lnSpc>
                <a:spcPts val="2880"/>
              </a:lnSpc>
              <a:buNone/>
            </a:pPr>
            <a:r>
              <a:rPr lang="en-US" sz="1152" dirty="0">
                <a:solidFill>
                  <a:srgbClr val="FFFFFF"/>
                </a:solidFill>
                <a:latin typeface="Roboto" pitchFamily="34" charset="0"/>
                <a:ea typeface="Roboto" pitchFamily="34" charset="-122"/>
                <a:cs typeface="Roboto" pitchFamily="34" charset="-120"/>
              </a:rPr>
              <a:t>Js</a:t>
            </a:r>
            <a:endParaRPr lang="en-US" sz="1152" dirty="0"/>
          </a:p>
        </p:txBody>
      </p:sp>
      <p:sp>
        <p:nvSpPr>
          <p:cNvPr id="8" name="Text 5"/>
          <p:cNvSpPr/>
          <p:nvPr/>
        </p:nvSpPr>
        <p:spPr>
          <a:xfrm>
            <a:off x="1299686" y="5339358"/>
            <a:ext cx="2499360" cy="388858"/>
          </a:xfrm>
          <a:prstGeom prst="rect">
            <a:avLst/>
          </a:prstGeom>
          <a:noFill/>
          <a:ln/>
        </p:spPr>
        <p:txBody>
          <a:bodyPr wrap="none" rtlCol="0" anchor="t"/>
          <a:lstStyle/>
          <a:p>
            <a:pPr marL="0" indent="0" algn="l">
              <a:lnSpc>
                <a:spcPts val="3062"/>
              </a:lnSpc>
              <a:buNone/>
            </a:pPr>
            <a:r>
              <a:rPr lang="en-US" sz="2187" b="1" dirty="0">
                <a:solidFill>
                  <a:srgbClr val="3B3535"/>
                </a:solidFill>
                <a:latin typeface="Roboto" pitchFamily="34" charset="0"/>
                <a:ea typeface="Roboto" pitchFamily="34" charset="-122"/>
                <a:cs typeface="Roboto" pitchFamily="34" charset="-120"/>
              </a:rPr>
              <a:t>By </a:t>
            </a:r>
            <a:r>
              <a:rPr lang="en-US" sz="2187" b="1" dirty="0" err="1">
                <a:solidFill>
                  <a:srgbClr val="3B3535"/>
                </a:solidFill>
                <a:latin typeface="Roboto" pitchFamily="34" charset="0"/>
                <a:ea typeface="Roboto" pitchFamily="34" charset="-122"/>
                <a:cs typeface="Roboto" pitchFamily="34" charset="-120"/>
              </a:rPr>
              <a:t>Trupthi</a:t>
            </a:r>
            <a:r>
              <a:rPr lang="en-US" sz="2187" b="1" dirty="0">
                <a:solidFill>
                  <a:srgbClr val="3B3535"/>
                </a:solidFill>
                <a:latin typeface="Roboto" pitchFamily="34" charset="0"/>
                <a:ea typeface="Roboto" pitchFamily="34" charset="-122"/>
                <a:cs typeface="Roboto" pitchFamily="34" charset="-120"/>
              </a:rPr>
              <a:t> S Anand</a:t>
            </a:r>
            <a:endParaRPr lang="en-US" sz="2187" dirty="0"/>
          </a:p>
        </p:txBody>
      </p:sp>
      <p:pic>
        <p:nvPicPr>
          <p:cNvPr id="9"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txBody>
          <a:bodyPr/>
          <a:lstStyle/>
          <a:p>
            <a:endParaRPr lang="en-IN"/>
          </a:p>
        </p:txBody>
      </p:sp>
      <p:sp>
        <p:nvSpPr>
          <p:cNvPr id="4" name="Text 1"/>
          <p:cNvSpPr/>
          <p:nvPr/>
        </p:nvSpPr>
        <p:spPr>
          <a:xfrm>
            <a:off x="2348389" y="1278850"/>
            <a:ext cx="5029200" cy="694373"/>
          </a:xfrm>
          <a:prstGeom prst="rect">
            <a:avLst/>
          </a:prstGeom>
          <a:noFill/>
          <a:ln/>
        </p:spPr>
        <p:txBody>
          <a:bodyPr wrap="none" rtlCol="0" anchor="t"/>
          <a:lstStyle/>
          <a:p>
            <a:pPr marL="0" indent="0">
              <a:lnSpc>
                <a:spcPts val="5468"/>
              </a:lnSpc>
              <a:buNone/>
            </a:pPr>
            <a:r>
              <a:rPr lang="en-US" sz="4374" dirty="0">
                <a:solidFill>
                  <a:srgbClr val="1F1E1E"/>
                </a:solidFill>
                <a:latin typeface="Red Hat Text" pitchFamily="34" charset="0"/>
                <a:ea typeface="Red Hat Text" pitchFamily="34" charset="-122"/>
                <a:cs typeface="Red Hat Text" pitchFamily="34" charset="-120"/>
              </a:rPr>
              <a:t>Objects and Classes</a:t>
            </a:r>
            <a:endParaRPr lang="en-US" sz="4374" dirty="0"/>
          </a:p>
        </p:txBody>
      </p:sp>
      <p:pic>
        <p:nvPicPr>
          <p:cNvPr id="5" name="Image 1" descr="preencoded.png"/>
          <p:cNvPicPr>
            <a:picLocks noChangeAspect="1"/>
          </p:cNvPicPr>
          <p:nvPr/>
        </p:nvPicPr>
        <p:blipFill>
          <a:blip r:embed="rId4"/>
          <a:stretch>
            <a:fillRect/>
          </a:stretch>
        </p:blipFill>
        <p:spPr>
          <a:xfrm>
            <a:off x="2348389" y="2417564"/>
            <a:ext cx="3088958" cy="1909048"/>
          </a:xfrm>
          <a:prstGeom prst="rect">
            <a:avLst/>
          </a:prstGeom>
        </p:spPr>
      </p:pic>
      <p:sp>
        <p:nvSpPr>
          <p:cNvPr id="6" name="Text 2"/>
          <p:cNvSpPr/>
          <p:nvPr/>
        </p:nvSpPr>
        <p:spPr>
          <a:xfrm>
            <a:off x="2348389" y="4604266"/>
            <a:ext cx="2221944" cy="347186"/>
          </a:xfrm>
          <a:prstGeom prst="rect">
            <a:avLst/>
          </a:prstGeom>
          <a:noFill/>
          <a:ln/>
        </p:spPr>
        <p:txBody>
          <a:bodyPr wrap="none" rtlCol="0" anchor="t"/>
          <a:lstStyle/>
          <a:p>
            <a:pPr marL="0" indent="0" algn="l">
              <a:lnSpc>
                <a:spcPts val="2734"/>
              </a:lnSpc>
              <a:buNone/>
            </a:pPr>
            <a:r>
              <a:rPr lang="en-US" sz="2187" dirty="0">
                <a:solidFill>
                  <a:srgbClr val="1F1E1E"/>
                </a:solidFill>
                <a:latin typeface="Red Hat Text" pitchFamily="34" charset="0"/>
                <a:ea typeface="Red Hat Text" pitchFamily="34" charset="-122"/>
                <a:cs typeface="Red Hat Text" pitchFamily="34" charset="-120"/>
              </a:rPr>
              <a:t>Objects in Java</a:t>
            </a:r>
            <a:endParaRPr lang="en-US" sz="2187" dirty="0"/>
          </a:p>
        </p:txBody>
      </p:sp>
      <p:sp>
        <p:nvSpPr>
          <p:cNvPr id="7" name="Text 3"/>
          <p:cNvSpPr/>
          <p:nvPr/>
        </p:nvSpPr>
        <p:spPr>
          <a:xfrm>
            <a:off x="2348389" y="5173623"/>
            <a:ext cx="3088958" cy="1777008"/>
          </a:xfrm>
          <a:prstGeom prst="rect">
            <a:avLst/>
          </a:prstGeom>
          <a:noFill/>
          <a:ln/>
        </p:spPr>
        <p:txBody>
          <a:bodyPr wrap="square" rtlCol="0" anchor="t"/>
          <a:lstStyle/>
          <a:p>
            <a:pPr marL="0" indent="0" algn="l">
              <a:lnSpc>
                <a:spcPts val="2799"/>
              </a:lnSpc>
              <a:buNone/>
            </a:pPr>
            <a:r>
              <a:rPr lang="en-US" sz="1750" dirty="0">
                <a:solidFill>
                  <a:srgbClr val="3B3535"/>
                </a:solidFill>
                <a:latin typeface="Roboto" pitchFamily="34" charset="0"/>
                <a:ea typeface="Roboto" pitchFamily="34" charset="-122"/>
                <a:cs typeface="Roboto" pitchFamily="34" charset="-120"/>
              </a:rPr>
              <a:t>In Java, everything is an object. We'll explore the anatomy of objects and learn how to create and use them effectively in our applications.</a:t>
            </a:r>
            <a:endParaRPr lang="en-US" sz="1750" dirty="0"/>
          </a:p>
        </p:txBody>
      </p:sp>
      <p:pic>
        <p:nvPicPr>
          <p:cNvPr id="8" name="Image 2" descr="preencoded.png"/>
          <p:cNvPicPr>
            <a:picLocks noChangeAspect="1"/>
          </p:cNvPicPr>
          <p:nvPr/>
        </p:nvPicPr>
        <p:blipFill>
          <a:blip r:embed="rId5"/>
          <a:stretch>
            <a:fillRect/>
          </a:stretch>
        </p:blipFill>
        <p:spPr>
          <a:xfrm>
            <a:off x="5770602" y="2417564"/>
            <a:ext cx="3088958" cy="1909048"/>
          </a:xfrm>
          <a:prstGeom prst="rect">
            <a:avLst/>
          </a:prstGeom>
        </p:spPr>
      </p:pic>
      <p:sp>
        <p:nvSpPr>
          <p:cNvPr id="9" name="Text 4"/>
          <p:cNvSpPr/>
          <p:nvPr/>
        </p:nvSpPr>
        <p:spPr>
          <a:xfrm>
            <a:off x="5770602" y="4604266"/>
            <a:ext cx="2221944" cy="347186"/>
          </a:xfrm>
          <a:prstGeom prst="rect">
            <a:avLst/>
          </a:prstGeom>
          <a:noFill/>
          <a:ln/>
        </p:spPr>
        <p:txBody>
          <a:bodyPr wrap="none" rtlCol="0" anchor="t"/>
          <a:lstStyle/>
          <a:p>
            <a:pPr marL="0" indent="0" algn="l">
              <a:lnSpc>
                <a:spcPts val="2734"/>
              </a:lnSpc>
              <a:buNone/>
            </a:pPr>
            <a:r>
              <a:rPr lang="en-US" sz="2187" dirty="0">
                <a:solidFill>
                  <a:srgbClr val="1F1E1E"/>
                </a:solidFill>
                <a:latin typeface="Red Hat Text" pitchFamily="34" charset="0"/>
                <a:ea typeface="Red Hat Text" pitchFamily="34" charset="-122"/>
                <a:cs typeface="Red Hat Text" pitchFamily="34" charset="-120"/>
              </a:rPr>
              <a:t>Classes in Java</a:t>
            </a:r>
            <a:endParaRPr lang="en-US" sz="2187" dirty="0"/>
          </a:p>
        </p:txBody>
      </p:sp>
      <p:sp>
        <p:nvSpPr>
          <p:cNvPr id="10" name="Text 5"/>
          <p:cNvSpPr/>
          <p:nvPr/>
        </p:nvSpPr>
        <p:spPr>
          <a:xfrm>
            <a:off x="5770602" y="5173623"/>
            <a:ext cx="3088958" cy="1777008"/>
          </a:xfrm>
          <a:prstGeom prst="rect">
            <a:avLst/>
          </a:prstGeom>
          <a:noFill/>
          <a:ln/>
        </p:spPr>
        <p:txBody>
          <a:bodyPr wrap="square" rtlCol="0" anchor="t"/>
          <a:lstStyle/>
          <a:p>
            <a:pPr marL="0" indent="0" algn="l">
              <a:lnSpc>
                <a:spcPts val="2799"/>
              </a:lnSpc>
              <a:buNone/>
            </a:pPr>
            <a:r>
              <a:rPr lang="en-US" sz="1750" dirty="0">
                <a:solidFill>
                  <a:srgbClr val="3B3535"/>
                </a:solidFill>
                <a:latin typeface="Roboto" pitchFamily="34" charset="0"/>
                <a:ea typeface="Roboto" pitchFamily="34" charset="-122"/>
                <a:cs typeface="Roboto" pitchFamily="34" charset="-120"/>
              </a:rPr>
              <a:t>Java classes define the blueprint for creating objects. In this section, we'll cover how to create classes and define their properties and behaviors.</a:t>
            </a:r>
            <a:endParaRPr lang="en-US" sz="1750" dirty="0"/>
          </a:p>
        </p:txBody>
      </p:sp>
      <p:pic>
        <p:nvPicPr>
          <p:cNvPr id="11" name="Image 3" descr="preencoded.png"/>
          <p:cNvPicPr>
            <a:picLocks noChangeAspect="1"/>
          </p:cNvPicPr>
          <p:nvPr/>
        </p:nvPicPr>
        <p:blipFill>
          <a:blip r:embed="rId6"/>
          <a:stretch>
            <a:fillRect/>
          </a:stretch>
        </p:blipFill>
        <p:spPr>
          <a:xfrm>
            <a:off x="9192816" y="2417564"/>
            <a:ext cx="3089077" cy="1909167"/>
          </a:xfrm>
          <a:prstGeom prst="rect">
            <a:avLst/>
          </a:prstGeom>
        </p:spPr>
      </p:pic>
      <p:sp>
        <p:nvSpPr>
          <p:cNvPr id="12" name="Text 6"/>
          <p:cNvSpPr/>
          <p:nvPr/>
        </p:nvSpPr>
        <p:spPr>
          <a:xfrm>
            <a:off x="9192816" y="4604385"/>
            <a:ext cx="2994660" cy="347186"/>
          </a:xfrm>
          <a:prstGeom prst="rect">
            <a:avLst/>
          </a:prstGeom>
          <a:noFill/>
          <a:ln/>
        </p:spPr>
        <p:txBody>
          <a:bodyPr wrap="none" rtlCol="0" anchor="t"/>
          <a:lstStyle/>
          <a:p>
            <a:pPr marL="0" indent="0" algn="l">
              <a:lnSpc>
                <a:spcPts val="2734"/>
              </a:lnSpc>
              <a:buNone/>
            </a:pPr>
            <a:r>
              <a:rPr lang="en-US" sz="2187" dirty="0">
                <a:solidFill>
                  <a:srgbClr val="1F1E1E"/>
                </a:solidFill>
                <a:latin typeface="Red Hat Text" pitchFamily="34" charset="0"/>
                <a:ea typeface="Red Hat Text" pitchFamily="34" charset="-122"/>
                <a:cs typeface="Red Hat Text" pitchFamily="34" charset="-120"/>
              </a:rPr>
              <a:t>Creating Objects in Java</a:t>
            </a:r>
            <a:endParaRPr lang="en-US" sz="2187" dirty="0"/>
          </a:p>
        </p:txBody>
      </p:sp>
      <p:sp>
        <p:nvSpPr>
          <p:cNvPr id="13" name="Text 7"/>
          <p:cNvSpPr/>
          <p:nvPr/>
        </p:nvSpPr>
        <p:spPr>
          <a:xfrm>
            <a:off x="9192816" y="5173742"/>
            <a:ext cx="3089077" cy="1421606"/>
          </a:xfrm>
          <a:prstGeom prst="rect">
            <a:avLst/>
          </a:prstGeom>
          <a:noFill/>
          <a:ln/>
        </p:spPr>
        <p:txBody>
          <a:bodyPr wrap="square" rtlCol="0" anchor="t"/>
          <a:lstStyle/>
          <a:p>
            <a:pPr marL="0" indent="0" algn="l">
              <a:lnSpc>
                <a:spcPts val="2799"/>
              </a:lnSpc>
              <a:buNone/>
            </a:pPr>
            <a:r>
              <a:rPr lang="en-US" sz="1750" dirty="0">
                <a:solidFill>
                  <a:srgbClr val="3B3535"/>
                </a:solidFill>
                <a:latin typeface="Roboto" pitchFamily="34" charset="0"/>
                <a:ea typeface="Roboto" pitchFamily="34" charset="-122"/>
                <a:cs typeface="Roboto" pitchFamily="34" charset="-120"/>
              </a:rPr>
              <a:t>Once you have defined a class, you can create objects from it. We'll show you how to create and initialize objects in Java.</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txBody>
          <a:bodyPr/>
          <a:lstStyle/>
          <a:p>
            <a:endParaRPr lang="en-IN"/>
          </a:p>
        </p:txBody>
      </p:sp>
      <p:sp>
        <p:nvSpPr>
          <p:cNvPr id="4" name="Text 1"/>
          <p:cNvSpPr/>
          <p:nvPr/>
        </p:nvSpPr>
        <p:spPr>
          <a:xfrm>
            <a:off x="2348389" y="1308021"/>
            <a:ext cx="7467600" cy="694373"/>
          </a:xfrm>
          <a:prstGeom prst="rect">
            <a:avLst/>
          </a:prstGeom>
          <a:noFill/>
          <a:ln/>
        </p:spPr>
        <p:txBody>
          <a:bodyPr wrap="none" rtlCol="0" anchor="t"/>
          <a:lstStyle/>
          <a:p>
            <a:pPr marL="0" indent="0">
              <a:lnSpc>
                <a:spcPts val="5468"/>
              </a:lnSpc>
              <a:buNone/>
            </a:pPr>
            <a:r>
              <a:rPr lang="en-US" sz="4374" dirty="0">
                <a:solidFill>
                  <a:srgbClr val="1F1E1E"/>
                </a:solidFill>
                <a:latin typeface="Red Hat Text" pitchFamily="34" charset="0"/>
                <a:ea typeface="Red Hat Text" pitchFamily="34" charset="-122"/>
                <a:cs typeface="Red Hat Text" pitchFamily="34" charset="-120"/>
              </a:rPr>
              <a:t>Inheritance and Polymorphism</a:t>
            </a:r>
            <a:endParaRPr lang="en-US" sz="4374" dirty="0"/>
          </a:p>
        </p:txBody>
      </p:sp>
      <p:sp>
        <p:nvSpPr>
          <p:cNvPr id="5" name="Shape 2"/>
          <p:cNvSpPr/>
          <p:nvPr/>
        </p:nvSpPr>
        <p:spPr>
          <a:xfrm>
            <a:off x="7292935" y="2446734"/>
            <a:ext cx="44410" cy="4474845"/>
          </a:xfrm>
          <a:prstGeom prst="rect">
            <a:avLst/>
          </a:prstGeom>
          <a:solidFill>
            <a:srgbClr val="FFE0E0"/>
          </a:solidFill>
          <a:ln/>
        </p:spPr>
        <p:txBody>
          <a:bodyPr/>
          <a:lstStyle/>
          <a:p>
            <a:endParaRPr lang="en-IN"/>
          </a:p>
        </p:txBody>
      </p:sp>
      <p:sp>
        <p:nvSpPr>
          <p:cNvPr id="6" name="Shape 3"/>
          <p:cNvSpPr/>
          <p:nvPr/>
        </p:nvSpPr>
        <p:spPr>
          <a:xfrm>
            <a:off x="7565053" y="2848035"/>
            <a:ext cx="777597" cy="44410"/>
          </a:xfrm>
          <a:prstGeom prst="rect">
            <a:avLst/>
          </a:prstGeom>
          <a:solidFill>
            <a:srgbClr val="FFE0E0"/>
          </a:solidFill>
          <a:ln/>
        </p:spPr>
        <p:txBody>
          <a:bodyPr/>
          <a:lstStyle/>
          <a:p>
            <a:endParaRPr lang="en-IN"/>
          </a:p>
        </p:txBody>
      </p:sp>
      <p:sp>
        <p:nvSpPr>
          <p:cNvPr id="7" name="Shape 4"/>
          <p:cNvSpPr/>
          <p:nvPr/>
        </p:nvSpPr>
        <p:spPr>
          <a:xfrm>
            <a:off x="7065109" y="2620328"/>
            <a:ext cx="499943" cy="499943"/>
          </a:xfrm>
          <a:prstGeom prst="roundRect">
            <a:avLst>
              <a:gd name="adj" fmla="val 26667"/>
            </a:avLst>
          </a:prstGeom>
          <a:solidFill>
            <a:srgbClr val="FFE0E0"/>
          </a:solidFill>
          <a:ln/>
        </p:spPr>
        <p:txBody>
          <a:bodyPr/>
          <a:lstStyle/>
          <a:p>
            <a:endParaRPr lang="en-IN"/>
          </a:p>
        </p:txBody>
      </p:sp>
      <p:sp>
        <p:nvSpPr>
          <p:cNvPr id="8" name="Text 5"/>
          <p:cNvSpPr/>
          <p:nvPr/>
        </p:nvSpPr>
        <p:spPr>
          <a:xfrm>
            <a:off x="7261681" y="2661999"/>
            <a:ext cx="106680" cy="416481"/>
          </a:xfrm>
          <a:prstGeom prst="rect">
            <a:avLst/>
          </a:prstGeom>
          <a:noFill/>
          <a:ln/>
        </p:spPr>
        <p:txBody>
          <a:bodyPr wrap="none" rtlCol="0" anchor="t"/>
          <a:lstStyle/>
          <a:p>
            <a:pPr marL="0" indent="0" algn="ctr">
              <a:lnSpc>
                <a:spcPts val="3281"/>
              </a:lnSpc>
              <a:buNone/>
            </a:pPr>
            <a:r>
              <a:rPr lang="en-US" sz="2624" dirty="0">
                <a:solidFill>
                  <a:srgbClr val="1F1E1E"/>
                </a:solidFill>
                <a:latin typeface="Red Hat Text" pitchFamily="34" charset="0"/>
                <a:ea typeface="Red Hat Text" pitchFamily="34" charset="-122"/>
                <a:cs typeface="Red Hat Text" pitchFamily="34" charset="-120"/>
              </a:rPr>
              <a:t>1</a:t>
            </a:r>
            <a:endParaRPr lang="en-US" sz="2624" dirty="0"/>
          </a:p>
        </p:txBody>
      </p:sp>
      <p:sp>
        <p:nvSpPr>
          <p:cNvPr id="9" name="Text 6"/>
          <p:cNvSpPr/>
          <p:nvPr/>
        </p:nvSpPr>
        <p:spPr>
          <a:xfrm>
            <a:off x="8537138" y="2668905"/>
            <a:ext cx="2221944" cy="347186"/>
          </a:xfrm>
          <a:prstGeom prst="rect">
            <a:avLst/>
          </a:prstGeom>
          <a:noFill/>
          <a:ln/>
        </p:spPr>
        <p:txBody>
          <a:bodyPr wrap="none" rtlCol="0" anchor="t"/>
          <a:lstStyle/>
          <a:p>
            <a:pPr marL="0" indent="0" algn="l">
              <a:lnSpc>
                <a:spcPts val="2734"/>
              </a:lnSpc>
              <a:buNone/>
            </a:pPr>
            <a:r>
              <a:rPr lang="en-US" sz="2187" dirty="0">
                <a:solidFill>
                  <a:srgbClr val="1F1E1E"/>
                </a:solidFill>
                <a:latin typeface="Red Hat Text" pitchFamily="34" charset="0"/>
                <a:ea typeface="Red Hat Text" pitchFamily="34" charset="-122"/>
                <a:cs typeface="Red Hat Text" pitchFamily="34" charset="-120"/>
              </a:rPr>
              <a:t>Inheritance</a:t>
            </a:r>
            <a:endParaRPr lang="en-US" sz="2187" dirty="0"/>
          </a:p>
        </p:txBody>
      </p:sp>
      <p:sp>
        <p:nvSpPr>
          <p:cNvPr id="10" name="Text 7"/>
          <p:cNvSpPr/>
          <p:nvPr/>
        </p:nvSpPr>
        <p:spPr>
          <a:xfrm>
            <a:off x="8537138" y="3238262"/>
            <a:ext cx="3744754" cy="1777008"/>
          </a:xfrm>
          <a:prstGeom prst="rect">
            <a:avLst/>
          </a:prstGeom>
          <a:noFill/>
          <a:ln/>
        </p:spPr>
        <p:txBody>
          <a:bodyPr wrap="square" rtlCol="0" anchor="t"/>
          <a:lstStyle/>
          <a:p>
            <a:pPr marL="0" indent="0" algn="l">
              <a:lnSpc>
                <a:spcPts val="2799"/>
              </a:lnSpc>
              <a:buNone/>
            </a:pPr>
            <a:r>
              <a:rPr lang="en-US" sz="1750" dirty="0">
                <a:solidFill>
                  <a:srgbClr val="3B3535"/>
                </a:solidFill>
                <a:latin typeface="Roboto" pitchFamily="34" charset="0"/>
                <a:ea typeface="Roboto" pitchFamily="34" charset="-122"/>
                <a:cs typeface="Roboto" pitchFamily="34" charset="-120"/>
              </a:rPr>
              <a:t>Inheritance allows us to create more specialized classes by extending existing classes. We'll explore how inheritance works in Java and how it can be used to improve code reuse.</a:t>
            </a:r>
            <a:endParaRPr lang="en-US" sz="1750" dirty="0"/>
          </a:p>
        </p:txBody>
      </p:sp>
      <p:sp>
        <p:nvSpPr>
          <p:cNvPr id="11" name="Shape 8"/>
          <p:cNvSpPr/>
          <p:nvPr/>
        </p:nvSpPr>
        <p:spPr>
          <a:xfrm>
            <a:off x="6287512" y="3958888"/>
            <a:ext cx="777597" cy="44410"/>
          </a:xfrm>
          <a:prstGeom prst="rect">
            <a:avLst/>
          </a:prstGeom>
          <a:solidFill>
            <a:srgbClr val="FFE0E0"/>
          </a:solidFill>
          <a:ln/>
        </p:spPr>
        <p:txBody>
          <a:bodyPr/>
          <a:lstStyle/>
          <a:p>
            <a:endParaRPr lang="en-IN"/>
          </a:p>
        </p:txBody>
      </p:sp>
      <p:sp>
        <p:nvSpPr>
          <p:cNvPr id="12" name="Shape 9"/>
          <p:cNvSpPr/>
          <p:nvPr/>
        </p:nvSpPr>
        <p:spPr>
          <a:xfrm>
            <a:off x="7065109" y="3731181"/>
            <a:ext cx="499943" cy="499943"/>
          </a:xfrm>
          <a:prstGeom prst="roundRect">
            <a:avLst>
              <a:gd name="adj" fmla="val 26667"/>
            </a:avLst>
          </a:prstGeom>
          <a:solidFill>
            <a:srgbClr val="FFE0E0"/>
          </a:solidFill>
          <a:ln/>
        </p:spPr>
        <p:txBody>
          <a:bodyPr/>
          <a:lstStyle/>
          <a:p>
            <a:endParaRPr lang="en-IN"/>
          </a:p>
        </p:txBody>
      </p:sp>
      <p:sp>
        <p:nvSpPr>
          <p:cNvPr id="13" name="Text 10"/>
          <p:cNvSpPr/>
          <p:nvPr/>
        </p:nvSpPr>
        <p:spPr>
          <a:xfrm>
            <a:off x="7223581" y="3772852"/>
            <a:ext cx="182880" cy="416481"/>
          </a:xfrm>
          <a:prstGeom prst="rect">
            <a:avLst/>
          </a:prstGeom>
          <a:noFill/>
          <a:ln/>
        </p:spPr>
        <p:txBody>
          <a:bodyPr wrap="none" rtlCol="0" anchor="t"/>
          <a:lstStyle/>
          <a:p>
            <a:pPr marL="0" indent="0" algn="ctr">
              <a:lnSpc>
                <a:spcPts val="3281"/>
              </a:lnSpc>
              <a:buNone/>
            </a:pPr>
            <a:r>
              <a:rPr lang="en-US" sz="2624" dirty="0">
                <a:solidFill>
                  <a:srgbClr val="1F1E1E"/>
                </a:solidFill>
                <a:latin typeface="Red Hat Text" pitchFamily="34" charset="0"/>
                <a:ea typeface="Red Hat Text" pitchFamily="34" charset="-122"/>
                <a:cs typeface="Red Hat Text" pitchFamily="34" charset="-120"/>
              </a:rPr>
              <a:t>2</a:t>
            </a:r>
            <a:endParaRPr lang="en-US" sz="2624" dirty="0"/>
          </a:p>
        </p:txBody>
      </p:sp>
      <p:sp>
        <p:nvSpPr>
          <p:cNvPr id="14" name="Text 11"/>
          <p:cNvSpPr/>
          <p:nvPr/>
        </p:nvSpPr>
        <p:spPr>
          <a:xfrm>
            <a:off x="3871079" y="3779758"/>
            <a:ext cx="2221944" cy="347186"/>
          </a:xfrm>
          <a:prstGeom prst="rect">
            <a:avLst/>
          </a:prstGeom>
          <a:noFill/>
          <a:ln/>
        </p:spPr>
        <p:txBody>
          <a:bodyPr wrap="none" rtlCol="0" anchor="t"/>
          <a:lstStyle/>
          <a:p>
            <a:pPr marL="0" indent="0" algn="r">
              <a:lnSpc>
                <a:spcPts val="2734"/>
              </a:lnSpc>
              <a:buNone/>
            </a:pPr>
            <a:r>
              <a:rPr lang="en-US" sz="2187" dirty="0">
                <a:solidFill>
                  <a:srgbClr val="1F1E1E"/>
                </a:solidFill>
                <a:latin typeface="Red Hat Text" pitchFamily="34" charset="0"/>
                <a:ea typeface="Red Hat Text" pitchFamily="34" charset="-122"/>
                <a:cs typeface="Red Hat Text" pitchFamily="34" charset="-120"/>
              </a:rPr>
              <a:t>Polymorphism</a:t>
            </a:r>
            <a:endParaRPr lang="en-US" sz="2187" dirty="0"/>
          </a:p>
        </p:txBody>
      </p:sp>
      <p:sp>
        <p:nvSpPr>
          <p:cNvPr id="15" name="Text 12"/>
          <p:cNvSpPr/>
          <p:nvPr/>
        </p:nvSpPr>
        <p:spPr>
          <a:xfrm>
            <a:off x="2348389" y="4349115"/>
            <a:ext cx="3744635" cy="2132409"/>
          </a:xfrm>
          <a:prstGeom prst="rect">
            <a:avLst/>
          </a:prstGeom>
          <a:noFill/>
          <a:ln/>
        </p:spPr>
        <p:txBody>
          <a:bodyPr wrap="square" rtlCol="0" anchor="t"/>
          <a:lstStyle/>
          <a:p>
            <a:pPr marL="0" indent="0" algn="r">
              <a:lnSpc>
                <a:spcPts val="2799"/>
              </a:lnSpc>
              <a:buNone/>
            </a:pPr>
            <a:r>
              <a:rPr lang="en-US" sz="1750" dirty="0">
                <a:solidFill>
                  <a:srgbClr val="3B3535"/>
                </a:solidFill>
                <a:latin typeface="Roboto" pitchFamily="34" charset="0"/>
                <a:ea typeface="Roboto" pitchFamily="34" charset="-122"/>
                <a:cs typeface="Roboto" pitchFamily="34" charset="-120"/>
              </a:rPr>
              <a:t>Polymorphism allows us to use objects of different classes interchangeably. We'll show you how to use polymorphism in Java, including method overriding and interfaces.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txBody>
          <a:bodyPr/>
          <a:lstStyle/>
          <a:p>
            <a:endParaRPr lang="en-IN"/>
          </a:p>
        </p:txBody>
      </p:sp>
      <p:sp>
        <p:nvSpPr>
          <p:cNvPr id="4" name="Text 1"/>
          <p:cNvSpPr/>
          <p:nvPr/>
        </p:nvSpPr>
        <p:spPr>
          <a:xfrm>
            <a:off x="2348389" y="2150031"/>
            <a:ext cx="7520940" cy="694373"/>
          </a:xfrm>
          <a:prstGeom prst="rect">
            <a:avLst/>
          </a:prstGeom>
          <a:noFill/>
          <a:ln/>
        </p:spPr>
        <p:txBody>
          <a:bodyPr wrap="none" rtlCol="0" anchor="t"/>
          <a:lstStyle/>
          <a:p>
            <a:pPr marL="0" indent="0">
              <a:lnSpc>
                <a:spcPts val="5468"/>
              </a:lnSpc>
              <a:buNone/>
            </a:pPr>
            <a:r>
              <a:rPr lang="en-US" sz="4374" dirty="0">
                <a:solidFill>
                  <a:srgbClr val="1F1E1E"/>
                </a:solidFill>
                <a:latin typeface="Red Hat Text" pitchFamily="34" charset="0"/>
                <a:ea typeface="Red Hat Text" pitchFamily="34" charset="-122"/>
                <a:cs typeface="Red Hat Text" pitchFamily="34" charset="-120"/>
              </a:rPr>
              <a:t>Encapsulation and Abstraction</a:t>
            </a:r>
            <a:endParaRPr lang="en-US" sz="4374" dirty="0"/>
          </a:p>
        </p:txBody>
      </p:sp>
      <p:sp>
        <p:nvSpPr>
          <p:cNvPr id="5" name="Shape 2"/>
          <p:cNvSpPr/>
          <p:nvPr/>
        </p:nvSpPr>
        <p:spPr>
          <a:xfrm>
            <a:off x="2348389" y="3288744"/>
            <a:ext cx="4855726" cy="2790706"/>
          </a:xfrm>
          <a:prstGeom prst="roundRect">
            <a:avLst>
              <a:gd name="adj" fmla="val 4777"/>
            </a:avLst>
          </a:prstGeom>
          <a:solidFill>
            <a:srgbClr val="FFE0E0"/>
          </a:solidFill>
          <a:ln/>
        </p:spPr>
        <p:txBody>
          <a:bodyPr/>
          <a:lstStyle/>
          <a:p>
            <a:endParaRPr lang="en-IN"/>
          </a:p>
        </p:txBody>
      </p:sp>
      <p:sp>
        <p:nvSpPr>
          <p:cNvPr id="6" name="Text 3"/>
          <p:cNvSpPr/>
          <p:nvPr/>
        </p:nvSpPr>
        <p:spPr>
          <a:xfrm>
            <a:off x="2570559" y="3510915"/>
            <a:ext cx="2221944" cy="347186"/>
          </a:xfrm>
          <a:prstGeom prst="rect">
            <a:avLst/>
          </a:prstGeom>
          <a:noFill/>
          <a:ln/>
        </p:spPr>
        <p:txBody>
          <a:bodyPr wrap="none" rtlCol="0" anchor="t"/>
          <a:lstStyle/>
          <a:p>
            <a:pPr marL="0" indent="0">
              <a:lnSpc>
                <a:spcPts val="2734"/>
              </a:lnSpc>
              <a:buNone/>
            </a:pPr>
            <a:r>
              <a:rPr lang="en-US" sz="2187" dirty="0">
                <a:solidFill>
                  <a:srgbClr val="1F1E1E"/>
                </a:solidFill>
                <a:latin typeface="Red Hat Text" pitchFamily="34" charset="0"/>
                <a:ea typeface="Red Hat Text" pitchFamily="34" charset="-122"/>
                <a:cs typeface="Red Hat Text" pitchFamily="34" charset="-120"/>
              </a:rPr>
              <a:t>Encapsulation</a:t>
            </a:r>
            <a:endParaRPr lang="en-US" sz="2187" dirty="0"/>
          </a:p>
        </p:txBody>
      </p:sp>
      <p:sp>
        <p:nvSpPr>
          <p:cNvPr id="7" name="Text 4"/>
          <p:cNvSpPr/>
          <p:nvPr/>
        </p:nvSpPr>
        <p:spPr>
          <a:xfrm>
            <a:off x="2570559" y="4080272"/>
            <a:ext cx="4411385" cy="1421606"/>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Encapsulation is the practice of hiding internal implementation details of classes. We'll explore how to use encapsulation to create secure and maintainable code.</a:t>
            </a:r>
            <a:endParaRPr lang="en-US" sz="1750" dirty="0"/>
          </a:p>
        </p:txBody>
      </p:sp>
      <p:sp>
        <p:nvSpPr>
          <p:cNvPr id="8" name="Shape 5"/>
          <p:cNvSpPr/>
          <p:nvPr/>
        </p:nvSpPr>
        <p:spPr>
          <a:xfrm>
            <a:off x="7426285" y="3288744"/>
            <a:ext cx="4855726" cy="2790706"/>
          </a:xfrm>
          <a:prstGeom prst="roundRect">
            <a:avLst>
              <a:gd name="adj" fmla="val 4777"/>
            </a:avLst>
          </a:prstGeom>
          <a:solidFill>
            <a:srgbClr val="FFE0E0"/>
          </a:solidFill>
          <a:ln/>
        </p:spPr>
        <p:txBody>
          <a:bodyPr/>
          <a:lstStyle/>
          <a:p>
            <a:endParaRPr lang="en-IN"/>
          </a:p>
        </p:txBody>
      </p:sp>
      <p:sp>
        <p:nvSpPr>
          <p:cNvPr id="9" name="Text 6"/>
          <p:cNvSpPr/>
          <p:nvPr/>
        </p:nvSpPr>
        <p:spPr>
          <a:xfrm>
            <a:off x="7648456" y="3510915"/>
            <a:ext cx="2221944" cy="347186"/>
          </a:xfrm>
          <a:prstGeom prst="rect">
            <a:avLst/>
          </a:prstGeom>
          <a:noFill/>
          <a:ln/>
        </p:spPr>
        <p:txBody>
          <a:bodyPr wrap="none" rtlCol="0" anchor="t"/>
          <a:lstStyle/>
          <a:p>
            <a:pPr marL="0" indent="0">
              <a:lnSpc>
                <a:spcPts val="2734"/>
              </a:lnSpc>
              <a:buNone/>
            </a:pPr>
            <a:r>
              <a:rPr lang="en-US" sz="2187" dirty="0">
                <a:solidFill>
                  <a:srgbClr val="1F1E1E"/>
                </a:solidFill>
                <a:latin typeface="Red Hat Text" pitchFamily="34" charset="0"/>
                <a:ea typeface="Red Hat Text" pitchFamily="34" charset="-122"/>
                <a:cs typeface="Red Hat Text" pitchFamily="34" charset="-120"/>
              </a:rPr>
              <a:t>Abstraction</a:t>
            </a:r>
            <a:endParaRPr lang="en-US" sz="2187" dirty="0"/>
          </a:p>
        </p:txBody>
      </p:sp>
      <p:sp>
        <p:nvSpPr>
          <p:cNvPr id="10" name="Text 7"/>
          <p:cNvSpPr/>
          <p:nvPr/>
        </p:nvSpPr>
        <p:spPr>
          <a:xfrm>
            <a:off x="7648456" y="4080272"/>
            <a:ext cx="4411385" cy="1777008"/>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Abstraction is the practice of simplifying complex systems by breaking them down into more manageable parts. We'll cover how to use abstraction in Java to make code more readable and reusable.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txBody>
          <a:bodyPr/>
          <a:lstStyle/>
          <a:p>
            <a:endParaRPr lang="en-IN"/>
          </a:p>
        </p:txBody>
      </p:sp>
      <p:sp>
        <p:nvSpPr>
          <p:cNvPr id="4" name="Text 1"/>
          <p:cNvSpPr/>
          <p:nvPr/>
        </p:nvSpPr>
        <p:spPr>
          <a:xfrm>
            <a:off x="2348389" y="923449"/>
            <a:ext cx="4655820" cy="694373"/>
          </a:xfrm>
          <a:prstGeom prst="rect">
            <a:avLst/>
          </a:prstGeom>
          <a:noFill/>
          <a:ln/>
        </p:spPr>
        <p:txBody>
          <a:bodyPr wrap="none" rtlCol="0" anchor="t"/>
          <a:lstStyle/>
          <a:p>
            <a:pPr marL="0" indent="0">
              <a:lnSpc>
                <a:spcPts val="5468"/>
              </a:lnSpc>
              <a:buNone/>
            </a:pPr>
            <a:r>
              <a:rPr lang="en-US" sz="4374" dirty="0">
                <a:solidFill>
                  <a:srgbClr val="1F1E1E"/>
                </a:solidFill>
                <a:latin typeface="Red Hat Text" pitchFamily="34" charset="0"/>
                <a:ea typeface="Red Hat Text" pitchFamily="34" charset="-122"/>
                <a:cs typeface="Red Hat Text" pitchFamily="34" charset="-120"/>
              </a:rPr>
              <a:t>Using OOP in Java</a:t>
            </a:r>
            <a:endParaRPr lang="en-US" sz="4374" dirty="0"/>
          </a:p>
        </p:txBody>
      </p:sp>
      <p:pic>
        <p:nvPicPr>
          <p:cNvPr id="5" name="Image 1" descr="preencoded.png"/>
          <p:cNvPicPr>
            <a:picLocks noChangeAspect="1"/>
          </p:cNvPicPr>
          <p:nvPr/>
        </p:nvPicPr>
        <p:blipFill>
          <a:blip r:embed="rId4"/>
          <a:stretch>
            <a:fillRect/>
          </a:stretch>
        </p:blipFill>
        <p:spPr>
          <a:xfrm>
            <a:off x="2348389" y="2062163"/>
            <a:ext cx="3088958" cy="1909048"/>
          </a:xfrm>
          <a:prstGeom prst="rect">
            <a:avLst/>
          </a:prstGeom>
        </p:spPr>
      </p:pic>
      <p:sp>
        <p:nvSpPr>
          <p:cNvPr id="6" name="Text 2"/>
          <p:cNvSpPr/>
          <p:nvPr/>
        </p:nvSpPr>
        <p:spPr>
          <a:xfrm>
            <a:off x="2348389" y="4248864"/>
            <a:ext cx="2221944" cy="347186"/>
          </a:xfrm>
          <a:prstGeom prst="rect">
            <a:avLst/>
          </a:prstGeom>
          <a:noFill/>
          <a:ln/>
        </p:spPr>
        <p:txBody>
          <a:bodyPr wrap="none" rtlCol="0" anchor="t"/>
          <a:lstStyle/>
          <a:p>
            <a:pPr marL="0" indent="0" algn="l">
              <a:lnSpc>
                <a:spcPts val="2734"/>
              </a:lnSpc>
              <a:buNone/>
            </a:pPr>
            <a:r>
              <a:rPr lang="en-US" sz="2187" dirty="0">
                <a:solidFill>
                  <a:srgbClr val="1F1E1E"/>
                </a:solidFill>
                <a:latin typeface="Red Hat Text" pitchFamily="34" charset="0"/>
                <a:ea typeface="Red Hat Text" pitchFamily="34" charset="-122"/>
                <a:cs typeface="Red Hat Text" pitchFamily="34" charset="-120"/>
              </a:rPr>
              <a:t>User Interfaces</a:t>
            </a:r>
            <a:endParaRPr lang="en-US" sz="2187" dirty="0"/>
          </a:p>
        </p:txBody>
      </p:sp>
      <p:sp>
        <p:nvSpPr>
          <p:cNvPr id="7" name="Text 3"/>
          <p:cNvSpPr/>
          <p:nvPr/>
        </p:nvSpPr>
        <p:spPr>
          <a:xfrm>
            <a:off x="2348389" y="4818221"/>
            <a:ext cx="3088958" cy="1777008"/>
          </a:xfrm>
          <a:prstGeom prst="rect">
            <a:avLst/>
          </a:prstGeom>
          <a:noFill/>
          <a:ln/>
        </p:spPr>
        <p:txBody>
          <a:bodyPr wrap="square" rtlCol="0" anchor="t"/>
          <a:lstStyle/>
          <a:p>
            <a:pPr marL="0" indent="0" algn="l">
              <a:lnSpc>
                <a:spcPts val="2799"/>
              </a:lnSpc>
              <a:buNone/>
            </a:pPr>
            <a:r>
              <a:rPr lang="en-US" sz="1750" dirty="0">
                <a:solidFill>
                  <a:srgbClr val="3B3535"/>
                </a:solidFill>
                <a:latin typeface="Roboto" pitchFamily="34" charset="0"/>
                <a:ea typeface="Roboto" pitchFamily="34" charset="-122"/>
                <a:cs typeface="Roboto" pitchFamily="34" charset="-120"/>
              </a:rPr>
              <a:t>Java's OOP features make it an ideal choice for developing user interfaces. We'll explore how to create beautiful and functional GUIs in Java.</a:t>
            </a:r>
            <a:endParaRPr lang="en-US" sz="1750" dirty="0"/>
          </a:p>
        </p:txBody>
      </p:sp>
      <p:pic>
        <p:nvPicPr>
          <p:cNvPr id="8" name="Image 2" descr="preencoded.png"/>
          <p:cNvPicPr>
            <a:picLocks noChangeAspect="1"/>
          </p:cNvPicPr>
          <p:nvPr/>
        </p:nvPicPr>
        <p:blipFill>
          <a:blip r:embed="rId5"/>
          <a:stretch>
            <a:fillRect/>
          </a:stretch>
        </p:blipFill>
        <p:spPr>
          <a:xfrm>
            <a:off x="5770602" y="2062163"/>
            <a:ext cx="3088958" cy="1909048"/>
          </a:xfrm>
          <a:prstGeom prst="rect">
            <a:avLst/>
          </a:prstGeom>
        </p:spPr>
      </p:pic>
      <p:sp>
        <p:nvSpPr>
          <p:cNvPr id="9" name="Text 4"/>
          <p:cNvSpPr/>
          <p:nvPr/>
        </p:nvSpPr>
        <p:spPr>
          <a:xfrm>
            <a:off x="5770602" y="4248864"/>
            <a:ext cx="2221944" cy="347186"/>
          </a:xfrm>
          <a:prstGeom prst="rect">
            <a:avLst/>
          </a:prstGeom>
          <a:noFill/>
          <a:ln/>
        </p:spPr>
        <p:txBody>
          <a:bodyPr wrap="none" rtlCol="0" anchor="t"/>
          <a:lstStyle/>
          <a:p>
            <a:pPr marL="0" indent="0" algn="l">
              <a:lnSpc>
                <a:spcPts val="2734"/>
              </a:lnSpc>
              <a:buNone/>
            </a:pPr>
            <a:r>
              <a:rPr lang="en-US" sz="2187" dirty="0">
                <a:solidFill>
                  <a:srgbClr val="1F1E1E"/>
                </a:solidFill>
                <a:latin typeface="Red Hat Text" pitchFamily="34" charset="0"/>
                <a:ea typeface="Red Hat Text" pitchFamily="34" charset="-122"/>
                <a:cs typeface="Red Hat Text" pitchFamily="34" charset="-120"/>
              </a:rPr>
              <a:t>Data Structures</a:t>
            </a:r>
            <a:endParaRPr lang="en-US" sz="2187" dirty="0"/>
          </a:p>
        </p:txBody>
      </p:sp>
      <p:sp>
        <p:nvSpPr>
          <p:cNvPr id="10" name="Text 5"/>
          <p:cNvSpPr/>
          <p:nvPr/>
        </p:nvSpPr>
        <p:spPr>
          <a:xfrm>
            <a:off x="5770602" y="4818221"/>
            <a:ext cx="3088958" cy="2487811"/>
          </a:xfrm>
          <a:prstGeom prst="rect">
            <a:avLst/>
          </a:prstGeom>
          <a:noFill/>
          <a:ln/>
        </p:spPr>
        <p:txBody>
          <a:bodyPr wrap="square" rtlCol="0" anchor="t"/>
          <a:lstStyle/>
          <a:p>
            <a:pPr marL="0" indent="0" algn="l">
              <a:lnSpc>
                <a:spcPts val="2799"/>
              </a:lnSpc>
              <a:buNone/>
            </a:pPr>
            <a:r>
              <a:rPr lang="en-US" sz="1750" dirty="0">
                <a:solidFill>
                  <a:srgbClr val="3B3535"/>
                </a:solidFill>
                <a:latin typeface="Roboto" pitchFamily="34" charset="0"/>
                <a:ea typeface="Roboto" pitchFamily="34" charset="-122"/>
                <a:cs typeface="Roboto" pitchFamily="34" charset="-120"/>
              </a:rPr>
              <a:t>OOP allows us to create powerful and efficient data structures. We'll show you how to use Java's collections framework to create data structures like lists, sets, and maps.</a:t>
            </a:r>
            <a:endParaRPr lang="en-US" sz="1750" dirty="0"/>
          </a:p>
        </p:txBody>
      </p:sp>
      <p:pic>
        <p:nvPicPr>
          <p:cNvPr id="11" name="Image 3" descr="preencoded.png"/>
          <p:cNvPicPr>
            <a:picLocks noChangeAspect="1"/>
          </p:cNvPicPr>
          <p:nvPr/>
        </p:nvPicPr>
        <p:blipFill>
          <a:blip r:embed="rId6"/>
          <a:stretch>
            <a:fillRect/>
          </a:stretch>
        </p:blipFill>
        <p:spPr>
          <a:xfrm>
            <a:off x="9192816" y="2062163"/>
            <a:ext cx="3089077" cy="1909167"/>
          </a:xfrm>
          <a:prstGeom prst="rect">
            <a:avLst/>
          </a:prstGeom>
        </p:spPr>
      </p:pic>
      <p:sp>
        <p:nvSpPr>
          <p:cNvPr id="12" name="Text 6"/>
          <p:cNvSpPr/>
          <p:nvPr/>
        </p:nvSpPr>
        <p:spPr>
          <a:xfrm>
            <a:off x="9192816" y="4248983"/>
            <a:ext cx="2499360" cy="347186"/>
          </a:xfrm>
          <a:prstGeom prst="rect">
            <a:avLst/>
          </a:prstGeom>
          <a:noFill/>
          <a:ln/>
        </p:spPr>
        <p:txBody>
          <a:bodyPr wrap="none" rtlCol="0" anchor="t"/>
          <a:lstStyle/>
          <a:p>
            <a:pPr marL="0" indent="0" algn="l">
              <a:lnSpc>
                <a:spcPts val="2734"/>
              </a:lnSpc>
              <a:buNone/>
            </a:pPr>
            <a:r>
              <a:rPr lang="en-US" sz="2187" dirty="0">
                <a:solidFill>
                  <a:srgbClr val="1F1E1E"/>
                </a:solidFill>
                <a:latin typeface="Red Hat Text" pitchFamily="34" charset="0"/>
                <a:ea typeface="Red Hat Text" pitchFamily="34" charset="-122"/>
                <a:cs typeface="Red Hat Text" pitchFamily="34" charset="-120"/>
              </a:rPr>
              <a:t>Inheritance in Action</a:t>
            </a:r>
            <a:endParaRPr lang="en-US" sz="2187" dirty="0"/>
          </a:p>
        </p:txBody>
      </p:sp>
      <p:sp>
        <p:nvSpPr>
          <p:cNvPr id="13" name="Text 7"/>
          <p:cNvSpPr/>
          <p:nvPr/>
        </p:nvSpPr>
        <p:spPr>
          <a:xfrm>
            <a:off x="9192816" y="4818340"/>
            <a:ext cx="3089077" cy="2487811"/>
          </a:xfrm>
          <a:prstGeom prst="rect">
            <a:avLst/>
          </a:prstGeom>
          <a:noFill/>
          <a:ln/>
        </p:spPr>
        <p:txBody>
          <a:bodyPr wrap="square" rtlCol="0" anchor="t"/>
          <a:lstStyle/>
          <a:p>
            <a:pPr marL="0" indent="0" algn="l">
              <a:lnSpc>
                <a:spcPts val="2799"/>
              </a:lnSpc>
              <a:buNone/>
            </a:pPr>
            <a:r>
              <a:rPr lang="en-US" sz="1750" dirty="0">
                <a:solidFill>
                  <a:srgbClr val="3B3535"/>
                </a:solidFill>
                <a:latin typeface="Roboto" pitchFamily="34" charset="0"/>
                <a:ea typeface="Roboto" pitchFamily="34" charset="-122"/>
                <a:cs typeface="Roboto" pitchFamily="34" charset="-120"/>
              </a:rPr>
              <a:t>See how inheritance works in real-world applications. We'll show you some practical examples of how to use inheritance to simplify your code and improve its readability.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txBody>
          <a:bodyPr/>
          <a:lstStyle/>
          <a:p>
            <a:endParaRPr lang="en-IN"/>
          </a:p>
        </p:txBody>
      </p:sp>
      <p:sp>
        <p:nvSpPr>
          <p:cNvPr id="4" name="Text 1"/>
          <p:cNvSpPr/>
          <p:nvPr/>
        </p:nvSpPr>
        <p:spPr>
          <a:xfrm>
            <a:off x="6319599" y="1071324"/>
            <a:ext cx="7391400" cy="694373"/>
          </a:xfrm>
          <a:prstGeom prst="rect">
            <a:avLst/>
          </a:prstGeom>
          <a:noFill/>
          <a:ln/>
        </p:spPr>
        <p:txBody>
          <a:bodyPr wrap="none" rtlCol="0" anchor="t"/>
          <a:lstStyle/>
          <a:p>
            <a:pPr marL="0" indent="0">
              <a:lnSpc>
                <a:spcPts val="5468"/>
              </a:lnSpc>
              <a:buNone/>
            </a:pPr>
            <a:r>
              <a:rPr lang="en-US" sz="4374" dirty="0">
                <a:solidFill>
                  <a:srgbClr val="1F1E1E"/>
                </a:solidFill>
                <a:latin typeface="Red Hat Text" pitchFamily="34" charset="0"/>
                <a:ea typeface="Red Hat Text" pitchFamily="34" charset="-122"/>
                <a:cs typeface="Red Hat Text" pitchFamily="34" charset="-120"/>
              </a:rPr>
              <a:t>Best Practices in OOP in Java</a:t>
            </a:r>
            <a:endParaRPr lang="en-US" sz="4374" dirty="0"/>
          </a:p>
        </p:txBody>
      </p:sp>
      <p:sp>
        <p:nvSpPr>
          <p:cNvPr id="5" name="Shape 2"/>
          <p:cNvSpPr/>
          <p:nvPr/>
        </p:nvSpPr>
        <p:spPr>
          <a:xfrm>
            <a:off x="6319599" y="2272546"/>
            <a:ext cx="499943" cy="499943"/>
          </a:xfrm>
          <a:prstGeom prst="roundRect">
            <a:avLst>
              <a:gd name="adj" fmla="val 26667"/>
            </a:avLst>
          </a:prstGeom>
          <a:solidFill>
            <a:srgbClr val="FFE0E0"/>
          </a:solidFill>
          <a:ln/>
        </p:spPr>
        <p:txBody>
          <a:bodyPr/>
          <a:lstStyle/>
          <a:p>
            <a:endParaRPr lang="en-IN"/>
          </a:p>
        </p:txBody>
      </p:sp>
      <p:sp>
        <p:nvSpPr>
          <p:cNvPr id="6" name="Text 3"/>
          <p:cNvSpPr/>
          <p:nvPr/>
        </p:nvSpPr>
        <p:spPr>
          <a:xfrm>
            <a:off x="6516172" y="2314218"/>
            <a:ext cx="106680" cy="416481"/>
          </a:xfrm>
          <a:prstGeom prst="rect">
            <a:avLst/>
          </a:prstGeom>
          <a:noFill/>
          <a:ln/>
        </p:spPr>
        <p:txBody>
          <a:bodyPr wrap="none" rtlCol="0" anchor="t"/>
          <a:lstStyle/>
          <a:p>
            <a:pPr marL="0" indent="0" algn="ctr">
              <a:lnSpc>
                <a:spcPts val="3281"/>
              </a:lnSpc>
              <a:buNone/>
            </a:pPr>
            <a:r>
              <a:rPr lang="en-US" sz="2624" dirty="0">
                <a:solidFill>
                  <a:srgbClr val="1F1E1E"/>
                </a:solidFill>
                <a:latin typeface="Red Hat Text" pitchFamily="34" charset="0"/>
                <a:ea typeface="Red Hat Text" pitchFamily="34" charset="-122"/>
                <a:cs typeface="Red Hat Text" pitchFamily="34" charset="-120"/>
              </a:rPr>
              <a:t>1</a:t>
            </a:r>
            <a:endParaRPr lang="en-US" sz="2624" dirty="0"/>
          </a:p>
        </p:txBody>
      </p:sp>
      <p:sp>
        <p:nvSpPr>
          <p:cNvPr id="7" name="Text 4"/>
          <p:cNvSpPr/>
          <p:nvPr/>
        </p:nvSpPr>
        <p:spPr>
          <a:xfrm>
            <a:off x="7041713" y="2348865"/>
            <a:ext cx="2221944" cy="347186"/>
          </a:xfrm>
          <a:prstGeom prst="rect">
            <a:avLst/>
          </a:prstGeom>
          <a:noFill/>
          <a:ln/>
        </p:spPr>
        <p:txBody>
          <a:bodyPr wrap="none" rtlCol="0" anchor="t"/>
          <a:lstStyle/>
          <a:p>
            <a:pPr marL="0" indent="0">
              <a:lnSpc>
                <a:spcPts val="2734"/>
              </a:lnSpc>
              <a:buNone/>
            </a:pPr>
            <a:r>
              <a:rPr lang="en-US" sz="2187" dirty="0">
                <a:solidFill>
                  <a:srgbClr val="1F1E1E"/>
                </a:solidFill>
                <a:latin typeface="Red Hat Text" pitchFamily="34" charset="0"/>
                <a:ea typeface="Red Hat Text" pitchFamily="34" charset="-122"/>
                <a:cs typeface="Red Hat Text" pitchFamily="34" charset="-120"/>
              </a:rPr>
              <a:t>Modularity</a:t>
            </a:r>
            <a:endParaRPr lang="en-US" sz="2187" dirty="0"/>
          </a:p>
        </p:txBody>
      </p:sp>
      <p:sp>
        <p:nvSpPr>
          <p:cNvPr id="8" name="Text 5"/>
          <p:cNvSpPr/>
          <p:nvPr/>
        </p:nvSpPr>
        <p:spPr>
          <a:xfrm>
            <a:off x="7041713" y="2918222"/>
            <a:ext cx="2905601" cy="2132409"/>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Breaking code down into smaller modules helps it stay organized and easier to maintain. We'll explore some best practices for creating modular code in Java.</a:t>
            </a:r>
            <a:endParaRPr lang="en-US" sz="1750" dirty="0"/>
          </a:p>
        </p:txBody>
      </p:sp>
      <p:sp>
        <p:nvSpPr>
          <p:cNvPr id="9" name="Shape 6"/>
          <p:cNvSpPr/>
          <p:nvPr/>
        </p:nvSpPr>
        <p:spPr>
          <a:xfrm>
            <a:off x="10169485" y="2272546"/>
            <a:ext cx="499943" cy="499943"/>
          </a:xfrm>
          <a:prstGeom prst="roundRect">
            <a:avLst>
              <a:gd name="adj" fmla="val 26667"/>
            </a:avLst>
          </a:prstGeom>
          <a:solidFill>
            <a:srgbClr val="FFE0E0"/>
          </a:solidFill>
          <a:ln/>
        </p:spPr>
        <p:txBody>
          <a:bodyPr/>
          <a:lstStyle/>
          <a:p>
            <a:endParaRPr lang="en-IN"/>
          </a:p>
        </p:txBody>
      </p:sp>
      <p:sp>
        <p:nvSpPr>
          <p:cNvPr id="10" name="Text 7"/>
          <p:cNvSpPr/>
          <p:nvPr/>
        </p:nvSpPr>
        <p:spPr>
          <a:xfrm>
            <a:off x="10327958" y="2314218"/>
            <a:ext cx="182880" cy="416481"/>
          </a:xfrm>
          <a:prstGeom prst="rect">
            <a:avLst/>
          </a:prstGeom>
          <a:noFill/>
          <a:ln/>
        </p:spPr>
        <p:txBody>
          <a:bodyPr wrap="none" rtlCol="0" anchor="t"/>
          <a:lstStyle/>
          <a:p>
            <a:pPr marL="0" indent="0" algn="ctr">
              <a:lnSpc>
                <a:spcPts val="3281"/>
              </a:lnSpc>
              <a:buNone/>
            </a:pPr>
            <a:r>
              <a:rPr lang="en-US" sz="2624" dirty="0">
                <a:solidFill>
                  <a:srgbClr val="1F1E1E"/>
                </a:solidFill>
                <a:latin typeface="Red Hat Text" pitchFamily="34" charset="0"/>
                <a:ea typeface="Red Hat Text" pitchFamily="34" charset="-122"/>
                <a:cs typeface="Red Hat Text" pitchFamily="34" charset="-120"/>
              </a:rPr>
              <a:t>2</a:t>
            </a:r>
            <a:endParaRPr lang="en-US" sz="2624" dirty="0"/>
          </a:p>
        </p:txBody>
      </p:sp>
      <p:sp>
        <p:nvSpPr>
          <p:cNvPr id="11" name="Text 8"/>
          <p:cNvSpPr/>
          <p:nvPr/>
        </p:nvSpPr>
        <p:spPr>
          <a:xfrm>
            <a:off x="10891599" y="2348865"/>
            <a:ext cx="2221944" cy="347186"/>
          </a:xfrm>
          <a:prstGeom prst="rect">
            <a:avLst/>
          </a:prstGeom>
          <a:noFill/>
          <a:ln/>
        </p:spPr>
        <p:txBody>
          <a:bodyPr wrap="none" rtlCol="0" anchor="t"/>
          <a:lstStyle/>
          <a:p>
            <a:pPr marL="0" indent="0">
              <a:lnSpc>
                <a:spcPts val="2734"/>
              </a:lnSpc>
              <a:buNone/>
            </a:pPr>
            <a:r>
              <a:rPr lang="en-US" sz="2187" dirty="0">
                <a:solidFill>
                  <a:srgbClr val="1F1E1E"/>
                </a:solidFill>
                <a:latin typeface="Red Hat Text" pitchFamily="34" charset="0"/>
                <a:ea typeface="Red Hat Text" pitchFamily="34" charset="-122"/>
                <a:cs typeface="Red Hat Text" pitchFamily="34" charset="-120"/>
              </a:rPr>
              <a:t>Code Reusability</a:t>
            </a:r>
            <a:endParaRPr lang="en-US" sz="2187" dirty="0"/>
          </a:p>
        </p:txBody>
      </p:sp>
      <p:sp>
        <p:nvSpPr>
          <p:cNvPr id="12" name="Text 9"/>
          <p:cNvSpPr/>
          <p:nvPr/>
        </p:nvSpPr>
        <p:spPr>
          <a:xfrm>
            <a:off x="10891599" y="2918222"/>
            <a:ext cx="2905601" cy="2132409"/>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OOP's inheritance and polymorphism features allow for easy code reuse. We'll explore some best practices for making your code more reusable.</a:t>
            </a:r>
            <a:endParaRPr lang="en-US" sz="1750" dirty="0"/>
          </a:p>
        </p:txBody>
      </p:sp>
      <p:sp>
        <p:nvSpPr>
          <p:cNvPr id="13" name="Shape 10"/>
          <p:cNvSpPr/>
          <p:nvPr/>
        </p:nvSpPr>
        <p:spPr>
          <a:xfrm>
            <a:off x="6319599" y="5446395"/>
            <a:ext cx="499943" cy="499943"/>
          </a:xfrm>
          <a:prstGeom prst="roundRect">
            <a:avLst>
              <a:gd name="adj" fmla="val 26667"/>
            </a:avLst>
          </a:prstGeom>
          <a:solidFill>
            <a:srgbClr val="FFE0E0"/>
          </a:solidFill>
          <a:ln/>
        </p:spPr>
        <p:txBody>
          <a:bodyPr/>
          <a:lstStyle/>
          <a:p>
            <a:endParaRPr lang="en-IN"/>
          </a:p>
        </p:txBody>
      </p:sp>
      <p:sp>
        <p:nvSpPr>
          <p:cNvPr id="14" name="Text 11"/>
          <p:cNvSpPr/>
          <p:nvPr/>
        </p:nvSpPr>
        <p:spPr>
          <a:xfrm>
            <a:off x="6470452" y="5488067"/>
            <a:ext cx="198120" cy="416481"/>
          </a:xfrm>
          <a:prstGeom prst="rect">
            <a:avLst/>
          </a:prstGeom>
          <a:noFill/>
          <a:ln/>
        </p:spPr>
        <p:txBody>
          <a:bodyPr wrap="none" rtlCol="0" anchor="t"/>
          <a:lstStyle/>
          <a:p>
            <a:pPr marL="0" indent="0" algn="ctr">
              <a:lnSpc>
                <a:spcPts val="3281"/>
              </a:lnSpc>
              <a:buNone/>
            </a:pPr>
            <a:r>
              <a:rPr lang="en-US" sz="2624" dirty="0">
                <a:solidFill>
                  <a:srgbClr val="1F1E1E"/>
                </a:solidFill>
                <a:latin typeface="Red Hat Text" pitchFamily="34" charset="0"/>
                <a:ea typeface="Red Hat Text" pitchFamily="34" charset="-122"/>
                <a:cs typeface="Red Hat Text" pitchFamily="34" charset="-120"/>
              </a:rPr>
              <a:t>3</a:t>
            </a:r>
            <a:endParaRPr lang="en-US" sz="2624" dirty="0"/>
          </a:p>
        </p:txBody>
      </p:sp>
      <p:sp>
        <p:nvSpPr>
          <p:cNvPr id="15" name="Text 12"/>
          <p:cNvSpPr/>
          <p:nvPr/>
        </p:nvSpPr>
        <p:spPr>
          <a:xfrm>
            <a:off x="7041713" y="5522714"/>
            <a:ext cx="2221944" cy="347186"/>
          </a:xfrm>
          <a:prstGeom prst="rect">
            <a:avLst/>
          </a:prstGeom>
          <a:noFill/>
          <a:ln/>
        </p:spPr>
        <p:txBody>
          <a:bodyPr wrap="none" rtlCol="0" anchor="t"/>
          <a:lstStyle/>
          <a:p>
            <a:pPr marL="0" indent="0">
              <a:lnSpc>
                <a:spcPts val="2734"/>
              </a:lnSpc>
              <a:buNone/>
            </a:pPr>
            <a:r>
              <a:rPr lang="en-US" sz="2187" dirty="0">
                <a:solidFill>
                  <a:srgbClr val="1F1E1E"/>
                </a:solidFill>
                <a:latin typeface="Red Hat Text" pitchFamily="34" charset="0"/>
                <a:ea typeface="Red Hat Text" pitchFamily="34" charset="-122"/>
                <a:cs typeface="Red Hat Text" pitchFamily="34" charset="-120"/>
              </a:rPr>
              <a:t>Testing</a:t>
            </a:r>
            <a:endParaRPr lang="en-US" sz="2187" dirty="0"/>
          </a:p>
        </p:txBody>
      </p:sp>
      <p:sp>
        <p:nvSpPr>
          <p:cNvPr id="16" name="Text 13"/>
          <p:cNvSpPr/>
          <p:nvPr/>
        </p:nvSpPr>
        <p:spPr>
          <a:xfrm>
            <a:off x="7041713" y="6092071"/>
            <a:ext cx="6755487" cy="1066205"/>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Testing is crucial in ensuring the effectiveness and maintainability of your code. We'll show you some best practices for testing object-oriented code in Java.</a:t>
            </a:r>
            <a:endParaRPr lang="en-US" sz="1750" dirty="0"/>
          </a:p>
        </p:txBody>
      </p:sp>
      <p:pic>
        <p:nvPicPr>
          <p:cNvPr id="17"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txBody>
          <a:bodyPr/>
          <a:lstStyle/>
          <a:p>
            <a:endParaRPr lang="en-IN"/>
          </a:p>
        </p:txBody>
      </p:sp>
      <p:sp>
        <p:nvSpPr>
          <p:cNvPr id="4" name="Text 1"/>
          <p:cNvSpPr/>
          <p:nvPr/>
        </p:nvSpPr>
        <p:spPr>
          <a:xfrm>
            <a:off x="2348389" y="2151578"/>
            <a:ext cx="4443889" cy="694373"/>
          </a:xfrm>
          <a:prstGeom prst="rect">
            <a:avLst/>
          </a:prstGeom>
          <a:noFill/>
          <a:ln/>
        </p:spPr>
        <p:txBody>
          <a:bodyPr wrap="none" rtlCol="0" anchor="t"/>
          <a:lstStyle/>
          <a:p>
            <a:pPr marL="0" indent="0">
              <a:lnSpc>
                <a:spcPts val="5468"/>
              </a:lnSpc>
              <a:buNone/>
            </a:pPr>
            <a:r>
              <a:rPr lang="en-US" sz="4374" dirty="0">
                <a:solidFill>
                  <a:srgbClr val="1F1E1E"/>
                </a:solidFill>
                <a:latin typeface="Red Hat Text" pitchFamily="34" charset="0"/>
                <a:ea typeface="Red Hat Text" pitchFamily="34" charset="-122"/>
                <a:cs typeface="Red Hat Text" pitchFamily="34" charset="-120"/>
              </a:rPr>
              <a:t>Conclusion</a:t>
            </a:r>
            <a:endParaRPr lang="en-US" sz="4374" dirty="0"/>
          </a:p>
        </p:txBody>
      </p:sp>
      <p:sp>
        <p:nvSpPr>
          <p:cNvPr id="5" name="Text 2"/>
          <p:cNvSpPr/>
          <p:nvPr/>
        </p:nvSpPr>
        <p:spPr>
          <a:xfrm>
            <a:off x="2348389" y="3401378"/>
            <a:ext cx="2666286" cy="416481"/>
          </a:xfrm>
          <a:prstGeom prst="rect">
            <a:avLst/>
          </a:prstGeom>
          <a:noFill/>
          <a:ln/>
        </p:spPr>
        <p:txBody>
          <a:bodyPr wrap="none" rtlCol="0" anchor="t"/>
          <a:lstStyle/>
          <a:p>
            <a:pPr marL="0" indent="0">
              <a:lnSpc>
                <a:spcPts val="3281"/>
              </a:lnSpc>
              <a:buNone/>
            </a:pPr>
            <a:r>
              <a:rPr lang="en-US" sz="2624" dirty="0">
                <a:solidFill>
                  <a:srgbClr val="1F1E1E"/>
                </a:solidFill>
                <a:latin typeface="Red Hat Text" pitchFamily="34" charset="0"/>
                <a:ea typeface="Red Hat Text" pitchFamily="34" charset="-122"/>
                <a:cs typeface="Red Hat Text" pitchFamily="34" charset="-120"/>
              </a:rPr>
              <a:t>Summary</a:t>
            </a:r>
            <a:endParaRPr lang="en-US" sz="2624" dirty="0"/>
          </a:p>
        </p:txBody>
      </p:sp>
      <p:sp>
        <p:nvSpPr>
          <p:cNvPr id="6" name="Text 3"/>
          <p:cNvSpPr/>
          <p:nvPr/>
        </p:nvSpPr>
        <p:spPr>
          <a:xfrm>
            <a:off x="2348389" y="4040029"/>
            <a:ext cx="4695706" cy="1777008"/>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We covered the fundamental principles of OOP and explored how it can be used effectively in Java. We also looked at a few best practices for creating maintainable, efficient, and reusable code.</a:t>
            </a:r>
            <a:endParaRPr lang="en-US" sz="1750" dirty="0"/>
          </a:p>
        </p:txBody>
      </p:sp>
      <p:sp>
        <p:nvSpPr>
          <p:cNvPr id="7" name="Text 4"/>
          <p:cNvSpPr/>
          <p:nvPr/>
        </p:nvSpPr>
        <p:spPr>
          <a:xfrm>
            <a:off x="7593687" y="3401378"/>
            <a:ext cx="4695706" cy="832961"/>
          </a:xfrm>
          <a:prstGeom prst="rect">
            <a:avLst/>
          </a:prstGeom>
          <a:noFill/>
          <a:ln/>
        </p:spPr>
        <p:txBody>
          <a:bodyPr wrap="square" rtlCol="0" anchor="t"/>
          <a:lstStyle/>
          <a:p>
            <a:pPr marL="0" indent="0">
              <a:lnSpc>
                <a:spcPts val="3281"/>
              </a:lnSpc>
              <a:buNone/>
            </a:pPr>
            <a:r>
              <a:rPr lang="en-US" sz="2624" dirty="0">
                <a:solidFill>
                  <a:srgbClr val="1F1E1E"/>
                </a:solidFill>
                <a:latin typeface="Red Hat Text" pitchFamily="34" charset="0"/>
                <a:ea typeface="Red Hat Text" pitchFamily="34" charset="-122"/>
                <a:cs typeface="Red Hat Text" pitchFamily="34" charset="-120"/>
              </a:rPr>
              <a:t>Importance in Java Development</a:t>
            </a:r>
            <a:endParaRPr lang="en-US" sz="2624" dirty="0"/>
          </a:p>
        </p:txBody>
      </p:sp>
      <p:sp>
        <p:nvSpPr>
          <p:cNvPr id="8" name="Text 5"/>
          <p:cNvSpPr/>
          <p:nvPr/>
        </p:nvSpPr>
        <p:spPr>
          <a:xfrm>
            <a:off x="7593687" y="4456509"/>
            <a:ext cx="4695706" cy="1421606"/>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OOP is a vital concept in modern Java development. By using OOP effectively, we can create powerful and efficient applications that are easier to maintain and expand.</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531</Words>
  <Application>Microsoft Office PowerPoint</Application>
  <PresentationFormat>Custom</PresentationFormat>
  <Paragraphs>52</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Red Hat Text</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Jayanth BS</cp:lastModifiedBy>
  <cp:revision>1</cp:revision>
  <dcterms:created xsi:type="dcterms:W3CDTF">2023-10-05T05:51:45Z</dcterms:created>
  <dcterms:modified xsi:type="dcterms:W3CDTF">2023-10-05T05:57:33Z</dcterms:modified>
</cp:coreProperties>
</file>